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Frutiger" panose="020B0604020202020204" charset="0"/>
      <p:regular r:id="rId8"/>
    </p:embeddedFont>
    <p:embeddedFont>
      <p:font typeface="Frutiger Bold" panose="020B0604020202020204" charset="0"/>
      <p:regular r:id="rId9"/>
    </p:embeddedFont>
    <p:embeddedFont>
      <p:font typeface="Frutiger Heavy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80" y="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gif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3" Type="http://schemas.openxmlformats.org/officeDocument/2006/relationships/image" Target="../media/image24.svg"/><Relationship Id="rId7" Type="http://schemas.openxmlformats.org/officeDocument/2006/relationships/image" Target="../media/image3.gif"/><Relationship Id="rId12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18.svg"/><Relationship Id="rId5" Type="http://schemas.openxmlformats.org/officeDocument/2006/relationships/image" Target="../media/image26.svg"/><Relationship Id="rId10" Type="http://schemas.openxmlformats.org/officeDocument/2006/relationships/image" Target="../media/image17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12" Type="http://schemas.openxmlformats.org/officeDocument/2006/relationships/image" Target="../media/image3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gi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2.svg"/><Relationship Id="rId5" Type="http://schemas.openxmlformats.org/officeDocument/2006/relationships/image" Target="../media/image3.gi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4.gif"/><Relationship Id="rId9" Type="http://schemas.openxmlformats.org/officeDocument/2006/relationships/image" Target="../media/image10.svg"/><Relationship Id="rId14" Type="http://schemas.openxmlformats.org/officeDocument/2006/relationships/hyperlink" Target="mailto:YHSDE@bthft.nhs.uk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2.svg"/><Relationship Id="rId5" Type="http://schemas.openxmlformats.org/officeDocument/2006/relationships/image" Target="../media/image3.gif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4.gif"/><Relationship Id="rId9" Type="http://schemas.openxmlformats.org/officeDocument/2006/relationships/image" Target="../media/image10.svg"/><Relationship Id="rId14" Type="http://schemas.openxmlformats.org/officeDocument/2006/relationships/hyperlink" Target="mailto:YHSDE@bthft.nhs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5878" y="-657819"/>
            <a:ext cx="20626910" cy="11602637"/>
          </a:xfrm>
          <a:custGeom>
            <a:avLst/>
            <a:gdLst/>
            <a:ahLst/>
            <a:cxnLst/>
            <a:rect l="l" t="t" r="r" b="b"/>
            <a:pathLst>
              <a:path w="20626910" h="11602637">
                <a:moveTo>
                  <a:pt x="0" y="0"/>
                </a:moveTo>
                <a:lnTo>
                  <a:pt x="20626910" y="0"/>
                </a:lnTo>
                <a:lnTo>
                  <a:pt x="20626910" y="11602638"/>
                </a:lnTo>
                <a:lnTo>
                  <a:pt x="0" y="1160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6000"/>
          </a:blip>
          <a:srcRect/>
          <a:stretch>
            <a:fillRect/>
          </a:stretch>
        </p:blipFill>
        <p:spPr>
          <a:xfrm rot="104554">
            <a:off x="-153869" y="-4601401"/>
            <a:ext cx="20618197" cy="102403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alphaModFix amt="19999"/>
          </a:blip>
          <a:srcRect/>
          <a:stretch>
            <a:fillRect/>
          </a:stretch>
        </p:blipFill>
        <p:spPr>
          <a:xfrm rot="-1031805">
            <a:off x="-2078231" y="-6504179"/>
            <a:ext cx="21626491" cy="11692722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-10800000">
            <a:off x="-675878" y="-336998"/>
            <a:ext cx="20626910" cy="6090098"/>
          </a:xfrm>
          <a:custGeom>
            <a:avLst/>
            <a:gdLst/>
            <a:ahLst/>
            <a:cxnLst/>
            <a:rect l="l" t="t" r="r" b="b"/>
            <a:pathLst>
              <a:path w="18564202" h="6278185">
                <a:moveTo>
                  <a:pt x="0" y="0"/>
                </a:moveTo>
                <a:lnTo>
                  <a:pt x="18564202" y="0"/>
                </a:lnTo>
                <a:lnTo>
                  <a:pt x="18564202" y="6278185"/>
                </a:lnTo>
                <a:lnTo>
                  <a:pt x="0" y="6278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0" y="-405203"/>
            <a:ext cx="8735014" cy="10628607"/>
          </a:xfrm>
          <a:custGeom>
            <a:avLst/>
            <a:gdLst/>
            <a:ahLst/>
            <a:cxnLst/>
            <a:rect l="l" t="t" r="r" b="b"/>
            <a:pathLst>
              <a:path w="8735014" h="10628607">
                <a:moveTo>
                  <a:pt x="0" y="0"/>
                </a:moveTo>
                <a:lnTo>
                  <a:pt x="8735014" y="0"/>
                </a:lnTo>
                <a:lnTo>
                  <a:pt x="8735014" y="10628608"/>
                </a:lnTo>
                <a:lnTo>
                  <a:pt x="0" y="106286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40647" b="-53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895728" y="3923819"/>
            <a:ext cx="7077694" cy="5079905"/>
          </a:xfrm>
          <a:custGeom>
            <a:avLst/>
            <a:gdLst/>
            <a:ahLst/>
            <a:cxnLst/>
            <a:rect l="l" t="t" r="r" b="b"/>
            <a:pathLst>
              <a:path w="7077694" h="5079905">
                <a:moveTo>
                  <a:pt x="0" y="0"/>
                </a:moveTo>
                <a:lnTo>
                  <a:pt x="7077694" y="0"/>
                </a:lnTo>
                <a:lnTo>
                  <a:pt x="7077694" y="5079904"/>
                </a:lnTo>
                <a:lnTo>
                  <a:pt x="0" y="50799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7063298" y="2004408"/>
            <a:ext cx="10742554" cy="2276537"/>
            <a:chOff x="0" y="0"/>
            <a:chExt cx="8337578" cy="1766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37577" cy="1766880"/>
            </a:xfrm>
            <a:custGeom>
              <a:avLst/>
              <a:gdLst/>
              <a:ahLst/>
              <a:cxnLst/>
              <a:rect l="l" t="t" r="r" b="b"/>
              <a:pathLst>
                <a:path w="8337577" h="1766880">
                  <a:moveTo>
                    <a:pt x="0" y="0"/>
                  </a:moveTo>
                  <a:lnTo>
                    <a:pt x="8337577" y="0"/>
                  </a:lnTo>
                  <a:lnTo>
                    <a:pt x="8337577" y="1766880"/>
                  </a:lnTo>
                  <a:lnTo>
                    <a:pt x="0" y="17668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6200"/>
              <a:ext cx="8337578" cy="16906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7019"/>
                </a:lnSpc>
              </a:pPr>
              <a:r>
                <a:rPr lang="en-US" sz="6499" b="1" dirty="0">
                  <a:solidFill>
                    <a:srgbClr val="003087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Enabling insight-driven </a:t>
              </a:r>
            </a:p>
            <a:p>
              <a:pPr algn="ctr">
                <a:lnSpc>
                  <a:spcPts val="7019"/>
                </a:lnSpc>
              </a:pPr>
              <a:r>
                <a:rPr lang="en-US" sz="6499" b="1" dirty="0">
                  <a:solidFill>
                    <a:srgbClr val="003087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health and care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888594" y="7916370"/>
            <a:ext cx="1746989" cy="1746989"/>
          </a:xfrm>
          <a:custGeom>
            <a:avLst/>
            <a:gdLst/>
            <a:ahLst/>
            <a:cxnLst/>
            <a:rect l="l" t="t" r="r" b="b"/>
            <a:pathLst>
              <a:path w="1746989" h="1746989">
                <a:moveTo>
                  <a:pt x="0" y="0"/>
                </a:moveTo>
                <a:lnTo>
                  <a:pt x="1746989" y="0"/>
                </a:lnTo>
                <a:lnTo>
                  <a:pt x="1746989" y="1746989"/>
                </a:lnTo>
                <a:lnTo>
                  <a:pt x="0" y="17469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5800249" y="7371978"/>
            <a:ext cx="1906201" cy="2352125"/>
          </a:xfrm>
          <a:custGeom>
            <a:avLst/>
            <a:gdLst/>
            <a:ahLst/>
            <a:cxnLst/>
            <a:rect l="l" t="t" r="r" b="b"/>
            <a:pathLst>
              <a:path w="1906201" h="2352125">
                <a:moveTo>
                  <a:pt x="0" y="0"/>
                </a:moveTo>
                <a:lnTo>
                  <a:pt x="1906201" y="0"/>
                </a:lnTo>
                <a:lnTo>
                  <a:pt x="1906201" y="2352125"/>
                </a:lnTo>
                <a:lnTo>
                  <a:pt x="0" y="23521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15829995" y="7355778"/>
            <a:ext cx="1875797" cy="38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0"/>
              </a:lnSpc>
            </a:pPr>
            <a:r>
              <a:rPr lang="en-US" sz="2264" b="1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WEBSITE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4424" flipH="1">
            <a:off x="-4557344" y="2587383"/>
            <a:ext cx="15412484" cy="10788739"/>
          </a:xfrm>
          <a:custGeom>
            <a:avLst/>
            <a:gdLst/>
            <a:ahLst/>
            <a:cxnLst/>
            <a:rect l="l" t="t" r="r" b="b"/>
            <a:pathLst>
              <a:path w="15412484" h="10788739">
                <a:moveTo>
                  <a:pt x="15412484" y="0"/>
                </a:moveTo>
                <a:lnTo>
                  <a:pt x="0" y="0"/>
                </a:lnTo>
                <a:lnTo>
                  <a:pt x="0" y="10788738"/>
                </a:lnTo>
                <a:lnTo>
                  <a:pt x="15412484" y="10788738"/>
                </a:lnTo>
                <a:lnTo>
                  <a:pt x="154124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6000"/>
          </a:blip>
          <a:srcRect/>
          <a:stretch>
            <a:fillRect/>
          </a:stretch>
        </p:blipFill>
        <p:spPr>
          <a:xfrm rot="104554">
            <a:off x="-2366978" y="1913881"/>
            <a:ext cx="18913340" cy="9393626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-10800000" flipH="1">
            <a:off x="12799051" y="6119208"/>
            <a:ext cx="18564202" cy="6278185"/>
          </a:xfrm>
          <a:custGeom>
            <a:avLst/>
            <a:gdLst/>
            <a:ahLst/>
            <a:cxnLst/>
            <a:rect l="l" t="t" r="r" b="b"/>
            <a:pathLst>
              <a:path w="18564202" h="6278185">
                <a:moveTo>
                  <a:pt x="18564201" y="0"/>
                </a:moveTo>
                <a:lnTo>
                  <a:pt x="0" y="0"/>
                </a:lnTo>
                <a:lnTo>
                  <a:pt x="0" y="6278184"/>
                </a:lnTo>
                <a:lnTo>
                  <a:pt x="18564201" y="6278184"/>
                </a:lnTo>
                <a:lnTo>
                  <a:pt x="185642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7513967" y="3414654"/>
            <a:ext cx="9745333" cy="5497841"/>
            <a:chOff x="0" y="0"/>
            <a:chExt cx="12993778" cy="7330454"/>
          </a:xfrm>
        </p:grpSpPr>
        <p:grpSp>
          <p:nvGrpSpPr>
            <p:cNvPr id="6" name="Group 6"/>
            <p:cNvGrpSpPr/>
            <p:nvPr/>
          </p:nvGrpSpPr>
          <p:grpSpPr>
            <a:xfrm>
              <a:off x="1199960" y="0"/>
              <a:ext cx="11793817" cy="7098174"/>
              <a:chOff x="0" y="0"/>
              <a:chExt cx="812800" cy="48918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4891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89188">
                    <a:moveTo>
                      <a:pt x="22021" y="0"/>
                    </a:moveTo>
                    <a:lnTo>
                      <a:pt x="790779" y="0"/>
                    </a:lnTo>
                    <a:cubicBezTo>
                      <a:pt x="796620" y="0"/>
                      <a:pt x="802221" y="2320"/>
                      <a:pt x="806350" y="6450"/>
                    </a:cubicBezTo>
                    <a:cubicBezTo>
                      <a:pt x="810480" y="10579"/>
                      <a:pt x="812800" y="16180"/>
                      <a:pt x="812800" y="22021"/>
                    </a:cubicBezTo>
                    <a:lnTo>
                      <a:pt x="812800" y="467168"/>
                    </a:lnTo>
                    <a:cubicBezTo>
                      <a:pt x="812800" y="473008"/>
                      <a:pt x="810480" y="478609"/>
                      <a:pt x="806350" y="482739"/>
                    </a:cubicBezTo>
                    <a:cubicBezTo>
                      <a:pt x="802221" y="486868"/>
                      <a:pt x="796620" y="489188"/>
                      <a:pt x="790779" y="489188"/>
                    </a:cubicBezTo>
                    <a:lnTo>
                      <a:pt x="22021" y="489188"/>
                    </a:lnTo>
                    <a:cubicBezTo>
                      <a:pt x="16180" y="489188"/>
                      <a:pt x="10579" y="486868"/>
                      <a:pt x="6450" y="482739"/>
                    </a:cubicBezTo>
                    <a:cubicBezTo>
                      <a:pt x="2320" y="478609"/>
                      <a:pt x="0" y="473008"/>
                      <a:pt x="0" y="467168"/>
                    </a:cubicBezTo>
                    <a:lnTo>
                      <a:pt x="0" y="22021"/>
                    </a:lnTo>
                    <a:cubicBezTo>
                      <a:pt x="0" y="16180"/>
                      <a:pt x="2320" y="10579"/>
                      <a:pt x="6450" y="6450"/>
                    </a:cubicBezTo>
                    <a:cubicBezTo>
                      <a:pt x="10579" y="2320"/>
                      <a:pt x="16180" y="0"/>
                      <a:pt x="22021" y="0"/>
                    </a:cubicBezTo>
                    <a:close/>
                  </a:path>
                </a:pathLst>
              </a:custGeom>
              <a:solidFill>
                <a:srgbClr val="B3E4E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2800" cy="4891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9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403083"/>
              <a:ext cx="2018355" cy="2018355"/>
            </a:xfrm>
            <a:custGeom>
              <a:avLst/>
              <a:gdLst/>
              <a:ahLst/>
              <a:cxnLst/>
              <a:rect l="l" t="t" r="r" b="b"/>
              <a:pathLst>
                <a:path w="2018355" h="2018355">
                  <a:moveTo>
                    <a:pt x="0" y="0"/>
                  </a:moveTo>
                  <a:lnTo>
                    <a:pt x="2018355" y="0"/>
                  </a:lnTo>
                  <a:lnTo>
                    <a:pt x="2018355" y="2018354"/>
                  </a:lnTo>
                  <a:lnTo>
                    <a:pt x="0" y="2018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81067" y="811545"/>
              <a:ext cx="10573574" cy="6518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29"/>
                </a:lnSpc>
              </a:pPr>
              <a:r>
                <a:rPr lang="en-US" sz="4199" spc="50">
                  <a:solidFill>
                    <a:srgbClr val="425563"/>
                  </a:solidFill>
                  <a:latin typeface="Frutiger"/>
                  <a:ea typeface="Frutiger"/>
                  <a:cs typeface="Frutiger"/>
                  <a:sym typeface="Frutiger"/>
                </a:rPr>
                <a:t>A federation of NHS Trusts, three NHS Integrated Care Boards and local Universities that provides a </a:t>
              </a:r>
              <a:r>
                <a:rPr lang="en-US" sz="4199" b="1" spc="50">
                  <a:solidFill>
                    <a:srgbClr val="42556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secure “single access point” to healthcare and cross-sector data for researchers.</a:t>
              </a:r>
            </a:p>
            <a:p>
              <a:pPr algn="l">
                <a:lnSpc>
                  <a:spcPts val="4829"/>
                </a:lnSpc>
              </a:pPr>
              <a:endParaRPr lang="en-US" sz="4199" b="1" spc="50">
                <a:solidFill>
                  <a:srgbClr val="425563"/>
                </a:solidFill>
                <a:latin typeface="Frutiger Bold"/>
                <a:ea typeface="Frutiger Bold"/>
                <a:cs typeface="Frutiger Bold"/>
                <a:sym typeface="Frutiger Bold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81112" y="767838"/>
            <a:ext cx="2124535" cy="860647"/>
          </a:xfrm>
          <a:custGeom>
            <a:avLst/>
            <a:gdLst/>
            <a:ahLst/>
            <a:cxnLst/>
            <a:rect l="l" t="t" r="r" b="b"/>
            <a:pathLst>
              <a:path w="2124535" h="860647">
                <a:moveTo>
                  <a:pt x="0" y="0"/>
                </a:moveTo>
                <a:lnTo>
                  <a:pt x="2124535" y="0"/>
                </a:lnTo>
                <a:lnTo>
                  <a:pt x="2124535" y="860647"/>
                </a:lnTo>
                <a:lnTo>
                  <a:pt x="0" y="8606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458812" y="428325"/>
            <a:ext cx="9066860" cy="1786554"/>
          </a:xfrm>
          <a:custGeom>
            <a:avLst/>
            <a:gdLst/>
            <a:ahLst/>
            <a:cxnLst/>
            <a:rect l="l" t="t" r="r" b="b"/>
            <a:pathLst>
              <a:path w="9066860" h="1786554">
                <a:moveTo>
                  <a:pt x="0" y="0"/>
                </a:moveTo>
                <a:lnTo>
                  <a:pt x="9066859" y="0"/>
                </a:lnTo>
                <a:lnTo>
                  <a:pt x="9066859" y="1786554"/>
                </a:lnTo>
                <a:lnTo>
                  <a:pt x="0" y="1786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255378" y="2828193"/>
            <a:ext cx="7027584" cy="7085663"/>
          </a:xfrm>
          <a:custGeom>
            <a:avLst/>
            <a:gdLst/>
            <a:ahLst/>
            <a:cxnLst/>
            <a:rect l="l" t="t" r="r" b="b"/>
            <a:pathLst>
              <a:path w="7027584" h="7085663">
                <a:moveTo>
                  <a:pt x="0" y="0"/>
                </a:moveTo>
                <a:lnTo>
                  <a:pt x="7027584" y="0"/>
                </a:lnTo>
                <a:lnTo>
                  <a:pt x="7027584" y="7085663"/>
                </a:lnTo>
                <a:lnTo>
                  <a:pt x="0" y="70856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55631">
            <a:off x="-2029002" y="4723957"/>
            <a:ext cx="14410049" cy="5233617"/>
          </a:xfrm>
          <a:custGeom>
            <a:avLst/>
            <a:gdLst/>
            <a:ahLst/>
            <a:cxnLst/>
            <a:rect l="l" t="t" r="r" b="b"/>
            <a:pathLst>
              <a:path w="14410049" h="5233617">
                <a:moveTo>
                  <a:pt x="0" y="0"/>
                </a:moveTo>
                <a:lnTo>
                  <a:pt x="14410049" y="0"/>
                </a:lnTo>
                <a:lnTo>
                  <a:pt x="14410049" y="5233618"/>
                </a:lnTo>
                <a:lnTo>
                  <a:pt x="0" y="5233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10495431">
            <a:off x="11077230" y="2388205"/>
            <a:ext cx="17722686" cy="12405880"/>
          </a:xfrm>
          <a:custGeom>
            <a:avLst/>
            <a:gdLst/>
            <a:ahLst/>
            <a:cxnLst/>
            <a:rect l="l" t="t" r="r" b="b"/>
            <a:pathLst>
              <a:path w="17722686" h="12405880">
                <a:moveTo>
                  <a:pt x="0" y="0"/>
                </a:moveTo>
                <a:lnTo>
                  <a:pt x="17722686" y="0"/>
                </a:lnTo>
                <a:lnTo>
                  <a:pt x="17722686" y="12405881"/>
                </a:lnTo>
                <a:lnTo>
                  <a:pt x="0" y="124058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19999"/>
          </a:blip>
          <a:srcRect/>
          <a:stretch>
            <a:fillRect/>
          </a:stretch>
        </p:blipFill>
        <p:spPr>
          <a:xfrm rot="-1031805">
            <a:off x="4562358" y="-2584223"/>
            <a:ext cx="19028773" cy="102882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alphaModFix amt="16000"/>
          </a:blip>
          <a:srcRect/>
          <a:stretch>
            <a:fillRect/>
          </a:stretch>
        </p:blipFill>
        <p:spPr>
          <a:xfrm rot="104554">
            <a:off x="9663029" y="1319836"/>
            <a:ext cx="18763848" cy="9319378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381112" y="767838"/>
            <a:ext cx="2124535" cy="860647"/>
          </a:xfrm>
          <a:custGeom>
            <a:avLst/>
            <a:gdLst/>
            <a:ahLst/>
            <a:cxnLst/>
            <a:rect l="l" t="t" r="r" b="b"/>
            <a:pathLst>
              <a:path w="2124535" h="860647">
                <a:moveTo>
                  <a:pt x="0" y="0"/>
                </a:moveTo>
                <a:lnTo>
                  <a:pt x="2124535" y="0"/>
                </a:lnTo>
                <a:lnTo>
                  <a:pt x="2124535" y="860647"/>
                </a:lnTo>
                <a:lnTo>
                  <a:pt x="0" y="8606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458812" y="428325"/>
            <a:ext cx="9066860" cy="1786554"/>
          </a:xfrm>
          <a:custGeom>
            <a:avLst/>
            <a:gdLst/>
            <a:ahLst/>
            <a:cxnLst/>
            <a:rect l="l" t="t" r="r" b="b"/>
            <a:pathLst>
              <a:path w="9066860" h="1786554">
                <a:moveTo>
                  <a:pt x="0" y="0"/>
                </a:moveTo>
                <a:lnTo>
                  <a:pt x="9066859" y="0"/>
                </a:lnTo>
                <a:lnTo>
                  <a:pt x="9066859" y="1786554"/>
                </a:lnTo>
                <a:lnTo>
                  <a:pt x="0" y="17865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458812" y="6761664"/>
            <a:ext cx="9759124" cy="2999534"/>
            <a:chOff x="0" y="0"/>
            <a:chExt cx="13012166" cy="3999379"/>
          </a:xfrm>
        </p:grpSpPr>
        <p:grpSp>
          <p:nvGrpSpPr>
            <p:cNvPr id="9" name="Group 9"/>
            <p:cNvGrpSpPr/>
            <p:nvPr/>
          </p:nvGrpSpPr>
          <p:grpSpPr>
            <a:xfrm>
              <a:off x="1201659" y="0"/>
              <a:ext cx="11810507" cy="3999379"/>
              <a:chOff x="0" y="0"/>
              <a:chExt cx="812800" cy="27523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27523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5238">
                    <a:moveTo>
                      <a:pt x="22021" y="0"/>
                    </a:moveTo>
                    <a:lnTo>
                      <a:pt x="790779" y="0"/>
                    </a:lnTo>
                    <a:cubicBezTo>
                      <a:pt x="796620" y="0"/>
                      <a:pt x="802221" y="2320"/>
                      <a:pt x="806350" y="6450"/>
                    </a:cubicBezTo>
                    <a:cubicBezTo>
                      <a:pt x="810480" y="10579"/>
                      <a:pt x="812800" y="16180"/>
                      <a:pt x="812800" y="22021"/>
                    </a:cubicBezTo>
                    <a:lnTo>
                      <a:pt x="812800" y="253217"/>
                    </a:lnTo>
                    <a:cubicBezTo>
                      <a:pt x="812800" y="265379"/>
                      <a:pt x="802941" y="275238"/>
                      <a:pt x="790779" y="275238"/>
                    </a:cubicBezTo>
                    <a:lnTo>
                      <a:pt x="22021" y="275238"/>
                    </a:lnTo>
                    <a:cubicBezTo>
                      <a:pt x="16180" y="275238"/>
                      <a:pt x="10579" y="272918"/>
                      <a:pt x="6450" y="268788"/>
                    </a:cubicBezTo>
                    <a:cubicBezTo>
                      <a:pt x="2320" y="264658"/>
                      <a:pt x="0" y="259057"/>
                      <a:pt x="0" y="253217"/>
                    </a:cubicBezTo>
                    <a:lnTo>
                      <a:pt x="0" y="22021"/>
                    </a:lnTo>
                    <a:cubicBezTo>
                      <a:pt x="0" y="16180"/>
                      <a:pt x="2320" y="10579"/>
                      <a:pt x="6450" y="6450"/>
                    </a:cubicBezTo>
                    <a:cubicBezTo>
                      <a:pt x="10579" y="2320"/>
                      <a:pt x="16180" y="0"/>
                      <a:pt x="22021" y="0"/>
                    </a:cubicBezTo>
                    <a:close/>
                  </a:path>
                </a:pathLst>
              </a:custGeom>
              <a:solidFill>
                <a:srgbClr val="B3E4E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9525"/>
                <a:ext cx="812800" cy="2847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0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403653"/>
              <a:ext cx="2021211" cy="2021211"/>
            </a:xfrm>
            <a:custGeom>
              <a:avLst/>
              <a:gdLst/>
              <a:ahLst/>
              <a:cxnLst/>
              <a:rect l="l" t="t" r="r" b="b"/>
              <a:pathLst>
                <a:path w="2021211" h="2021211">
                  <a:moveTo>
                    <a:pt x="0" y="0"/>
                  </a:moveTo>
                  <a:lnTo>
                    <a:pt x="2021211" y="0"/>
                  </a:lnTo>
                  <a:lnTo>
                    <a:pt x="2021211" y="2021211"/>
                  </a:lnTo>
                  <a:lnTo>
                    <a:pt x="0" y="2021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284295" y="812666"/>
              <a:ext cx="10588537" cy="2413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24"/>
                </a:lnSpc>
              </a:pPr>
              <a:r>
                <a:rPr lang="en-US" sz="4195" spc="50">
                  <a:solidFill>
                    <a:srgbClr val="425563"/>
                  </a:solidFill>
                  <a:latin typeface="Frutiger"/>
                  <a:ea typeface="Frutiger"/>
                  <a:cs typeface="Frutiger"/>
                  <a:sym typeface="Frutiger"/>
                </a:rPr>
                <a:t>An</a:t>
              </a:r>
              <a:r>
                <a:rPr lang="en-US" sz="4195" b="1" spc="50">
                  <a:solidFill>
                    <a:srgbClr val="42556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 Information Governance </a:t>
              </a:r>
            </a:p>
            <a:p>
              <a:pPr algn="l">
                <a:lnSpc>
                  <a:spcPts val="4824"/>
                </a:lnSpc>
              </a:pPr>
              <a:r>
                <a:rPr lang="en-US" sz="4195" b="1" spc="50">
                  <a:solidFill>
                    <a:srgbClr val="42556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framework</a:t>
              </a:r>
              <a:r>
                <a:rPr lang="en-US" sz="4195" spc="50">
                  <a:solidFill>
                    <a:srgbClr val="425563"/>
                  </a:solidFill>
                  <a:latin typeface="Frutiger"/>
                  <a:ea typeface="Frutiger"/>
                  <a:cs typeface="Frutiger"/>
                  <a:sym typeface="Frutiger"/>
                </a:rPr>
                <a:t> that enables research at a regional scale.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58812" y="2735720"/>
            <a:ext cx="9759124" cy="3423927"/>
            <a:chOff x="0" y="0"/>
            <a:chExt cx="13012166" cy="4565236"/>
          </a:xfrm>
        </p:grpSpPr>
        <p:grpSp>
          <p:nvGrpSpPr>
            <p:cNvPr id="15" name="Group 15"/>
            <p:cNvGrpSpPr/>
            <p:nvPr/>
          </p:nvGrpSpPr>
          <p:grpSpPr>
            <a:xfrm>
              <a:off x="1201659" y="0"/>
              <a:ext cx="11810507" cy="4565236"/>
              <a:chOff x="0" y="0"/>
              <a:chExt cx="812800" cy="31418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31418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14180">
                    <a:moveTo>
                      <a:pt x="22021" y="0"/>
                    </a:moveTo>
                    <a:lnTo>
                      <a:pt x="790779" y="0"/>
                    </a:lnTo>
                    <a:cubicBezTo>
                      <a:pt x="796620" y="0"/>
                      <a:pt x="802221" y="2320"/>
                      <a:pt x="806350" y="6450"/>
                    </a:cubicBezTo>
                    <a:cubicBezTo>
                      <a:pt x="810480" y="10579"/>
                      <a:pt x="812800" y="16180"/>
                      <a:pt x="812800" y="22021"/>
                    </a:cubicBezTo>
                    <a:lnTo>
                      <a:pt x="812800" y="292159"/>
                    </a:lnTo>
                    <a:cubicBezTo>
                      <a:pt x="812800" y="298000"/>
                      <a:pt x="810480" y="303601"/>
                      <a:pt x="806350" y="307730"/>
                    </a:cubicBezTo>
                    <a:cubicBezTo>
                      <a:pt x="802221" y="311860"/>
                      <a:pt x="796620" y="314180"/>
                      <a:pt x="790779" y="314180"/>
                    </a:cubicBezTo>
                    <a:lnTo>
                      <a:pt x="22021" y="314180"/>
                    </a:lnTo>
                    <a:cubicBezTo>
                      <a:pt x="16180" y="314180"/>
                      <a:pt x="10579" y="311860"/>
                      <a:pt x="6450" y="307730"/>
                    </a:cubicBezTo>
                    <a:cubicBezTo>
                      <a:pt x="2320" y="303601"/>
                      <a:pt x="0" y="298000"/>
                      <a:pt x="0" y="292159"/>
                    </a:cubicBezTo>
                    <a:lnTo>
                      <a:pt x="0" y="22021"/>
                    </a:lnTo>
                    <a:cubicBezTo>
                      <a:pt x="0" y="16180"/>
                      <a:pt x="2320" y="10579"/>
                      <a:pt x="6450" y="6450"/>
                    </a:cubicBezTo>
                    <a:cubicBezTo>
                      <a:pt x="10579" y="2320"/>
                      <a:pt x="16180" y="0"/>
                      <a:pt x="22021" y="0"/>
                    </a:cubicBezTo>
                    <a:close/>
                  </a:path>
                </a:pathLst>
              </a:custGeom>
              <a:solidFill>
                <a:srgbClr val="B3E4E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812800" cy="3237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0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0" y="403653"/>
              <a:ext cx="2021211" cy="2021211"/>
            </a:xfrm>
            <a:custGeom>
              <a:avLst/>
              <a:gdLst/>
              <a:ahLst/>
              <a:cxnLst/>
              <a:rect l="l" t="t" r="r" b="b"/>
              <a:pathLst>
                <a:path w="2021211" h="2021211">
                  <a:moveTo>
                    <a:pt x="0" y="0"/>
                  </a:moveTo>
                  <a:lnTo>
                    <a:pt x="2021211" y="0"/>
                  </a:lnTo>
                  <a:lnTo>
                    <a:pt x="2021211" y="2021211"/>
                  </a:lnTo>
                  <a:lnTo>
                    <a:pt x="0" y="2021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284295" y="812666"/>
              <a:ext cx="10588537" cy="3213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24"/>
                </a:lnSpc>
              </a:pPr>
              <a:r>
                <a:rPr lang="en-US" sz="4195" spc="50">
                  <a:solidFill>
                    <a:srgbClr val="425563"/>
                  </a:solidFill>
                  <a:latin typeface="Frutiger"/>
                  <a:ea typeface="Frutiger"/>
                  <a:cs typeface="Frutiger"/>
                  <a:sym typeface="Frutiger"/>
                </a:rPr>
                <a:t>A number of</a:t>
              </a:r>
              <a:r>
                <a:rPr lang="en-US" sz="4195" b="1" spc="50">
                  <a:solidFill>
                    <a:srgbClr val="42556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 data research services and products</a:t>
              </a:r>
              <a:r>
                <a:rPr lang="en-US" sz="4195" spc="50">
                  <a:solidFill>
                    <a:srgbClr val="425563"/>
                  </a:solidFill>
                  <a:latin typeface="Frutiger"/>
                  <a:ea typeface="Frutiger"/>
                  <a:cs typeface="Frutiger"/>
                  <a:sym typeface="Frutiger"/>
                </a:rPr>
                <a:t> to support all stages of research projects.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0849854" y="3466357"/>
            <a:ext cx="6453781" cy="5026336"/>
          </a:xfrm>
          <a:custGeom>
            <a:avLst/>
            <a:gdLst/>
            <a:ahLst/>
            <a:cxnLst/>
            <a:rect l="l" t="t" r="r" b="b"/>
            <a:pathLst>
              <a:path w="6453781" h="5026336">
                <a:moveTo>
                  <a:pt x="0" y="0"/>
                </a:moveTo>
                <a:lnTo>
                  <a:pt x="6453781" y="0"/>
                </a:lnTo>
                <a:lnTo>
                  <a:pt x="6453781" y="5026336"/>
                </a:lnTo>
                <a:lnTo>
                  <a:pt x="0" y="50263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4424" flipH="1">
            <a:off x="-4557344" y="2587383"/>
            <a:ext cx="15412484" cy="10788739"/>
          </a:xfrm>
          <a:custGeom>
            <a:avLst/>
            <a:gdLst/>
            <a:ahLst/>
            <a:cxnLst/>
            <a:rect l="l" t="t" r="r" b="b"/>
            <a:pathLst>
              <a:path w="15412484" h="10788739">
                <a:moveTo>
                  <a:pt x="15412484" y="0"/>
                </a:moveTo>
                <a:lnTo>
                  <a:pt x="0" y="0"/>
                </a:lnTo>
                <a:lnTo>
                  <a:pt x="0" y="10788738"/>
                </a:lnTo>
                <a:lnTo>
                  <a:pt x="15412484" y="10788738"/>
                </a:lnTo>
                <a:lnTo>
                  <a:pt x="154124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6000"/>
          </a:blip>
          <a:srcRect/>
          <a:stretch>
            <a:fillRect/>
          </a:stretch>
        </p:blipFill>
        <p:spPr>
          <a:xfrm rot="104554">
            <a:off x="-2366978" y="1913881"/>
            <a:ext cx="18913340" cy="9393626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-10800000" flipH="1">
            <a:off x="12799051" y="6119208"/>
            <a:ext cx="18564202" cy="6278185"/>
          </a:xfrm>
          <a:custGeom>
            <a:avLst/>
            <a:gdLst/>
            <a:ahLst/>
            <a:cxnLst/>
            <a:rect l="l" t="t" r="r" b="b"/>
            <a:pathLst>
              <a:path w="18564202" h="6278185">
                <a:moveTo>
                  <a:pt x="18564201" y="0"/>
                </a:moveTo>
                <a:lnTo>
                  <a:pt x="0" y="0"/>
                </a:lnTo>
                <a:lnTo>
                  <a:pt x="0" y="6278184"/>
                </a:lnTo>
                <a:lnTo>
                  <a:pt x="18564201" y="6278184"/>
                </a:lnTo>
                <a:lnTo>
                  <a:pt x="185642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7513967" y="3414654"/>
            <a:ext cx="9587883" cy="5237620"/>
            <a:chOff x="0" y="0"/>
            <a:chExt cx="12783844" cy="6983493"/>
          </a:xfrm>
        </p:grpSpPr>
        <p:grpSp>
          <p:nvGrpSpPr>
            <p:cNvPr id="6" name="Group 6"/>
            <p:cNvGrpSpPr/>
            <p:nvPr/>
          </p:nvGrpSpPr>
          <p:grpSpPr>
            <a:xfrm>
              <a:off x="1180573" y="0"/>
              <a:ext cx="11603271" cy="6983493"/>
              <a:chOff x="0" y="0"/>
              <a:chExt cx="812800" cy="48918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4891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89188">
                    <a:moveTo>
                      <a:pt x="22021" y="0"/>
                    </a:moveTo>
                    <a:lnTo>
                      <a:pt x="790779" y="0"/>
                    </a:lnTo>
                    <a:cubicBezTo>
                      <a:pt x="796620" y="0"/>
                      <a:pt x="802221" y="2320"/>
                      <a:pt x="806350" y="6450"/>
                    </a:cubicBezTo>
                    <a:cubicBezTo>
                      <a:pt x="810480" y="10579"/>
                      <a:pt x="812800" y="16180"/>
                      <a:pt x="812800" y="22021"/>
                    </a:cubicBezTo>
                    <a:lnTo>
                      <a:pt x="812800" y="467168"/>
                    </a:lnTo>
                    <a:cubicBezTo>
                      <a:pt x="812800" y="473008"/>
                      <a:pt x="810480" y="478609"/>
                      <a:pt x="806350" y="482739"/>
                    </a:cubicBezTo>
                    <a:cubicBezTo>
                      <a:pt x="802221" y="486868"/>
                      <a:pt x="796620" y="489188"/>
                      <a:pt x="790779" y="489188"/>
                    </a:cubicBezTo>
                    <a:lnTo>
                      <a:pt x="22021" y="489188"/>
                    </a:lnTo>
                    <a:cubicBezTo>
                      <a:pt x="16180" y="489188"/>
                      <a:pt x="10579" y="486868"/>
                      <a:pt x="6450" y="482739"/>
                    </a:cubicBezTo>
                    <a:cubicBezTo>
                      <a:pt x="2320" y="478609"/>
                      <a:pt x="0" y="473008"/>
                      <a:pt x="0" y="467168"/>
                    </a:cubicBezTo>
                    <a:lnTo>
                      <a:pt x="0" y="22021"/>
                    </a:lnTo>
                    <a:cubicBezTo>
                      <a:pt x="0" y="16180"/>
                      <a:pt x="2320" y="10579"/>
                      <a:pt x="6450" y="6450"/>
                    </a:cubicBezTo>
                    <a:cubicBezTo>
                      <a:pt x="10579" y="2320"/>
                      <a:pt x="16180" y="0"/>
                      <a:pt x="22021" y="0"/>
                    </a:cubicBezTo>
                    <a:close/>
                  </a:path>
                </a:pathLst>
              </a:custGeom>
              <a:solidFill>
                <a:srgbClr val="B3E4E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2800" cy="4891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19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396570"/>
              <a:ext cx="1985745" cy="1985745"/>
            </a:xfrm>
            <a:custGeom>
              <a:avLst/>
              <a:gdLst/>
              <a:ahLst/>
              <a:cxnLst/>
              <a:rect l="l" t="t" r="r" b="b"/>
              <a:pathLst>
                <a:path w="1985745" h="1985745">
                  <a:moveTo>
                    <a:pt x="0" y="0"/>
                  </a:moveTo>
                  <a:lnTo>
                    <a:pt x="1985745" y="0"/>
                  </a:lnTo>
                  <a:lnTo>
                    <a:pt x="1985745" y="1985745"/>
                  </a:lnTo>
                  <a:lnTo>
                    <a:pt x="0" y="1985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381112" y="767838"/>
            <a:ext cx="2124535" cy="860647"/>
          </a:xfrm>
          <a:custGeom>
            <a:avLst/>
            <a:gdLst/>
            <a:ahLst/>
            <a:cxnLst/>
            <a:rect l="l" t="t" r="r" b="b"/>
            <a:pathLst>
              <a:path w="2124535" h="860647">
                <a:moveTo>
                  <a:pt x="0" y="0"/>
                </a:moveTo>
                <a:lnTo>
                  <a:pt x="2124535" y="0"/>
                </a:lnTo>
                <a:lnTo>
                  <a:pt x="2124535" y="860647"/>
                </a:lnTo>
                <a:lnTo>
                  <a:pt x="0" y="8606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458812" y="428325"/>
            <a:ext cx="9066860" cy="1786554"/>
          </a:xfrm>
          <a:custGeom>
            <a:avLst/>
            <a:gdLst/>
            <a:ahLst/>
            <a:cxnLst/>
            <a:rect l="l" t="t" r="r" b="b"/>
            <a:pathLst>
              <a:path w="9066860" h="1786554">
                <a:moveTo>
                  <a:pt x="0" y="0"/>
                </a:moveTo>
                <a:lnTo>
                  <a:pt x="9066859" y="0"/>
                </a:lnTo>
                <a:lnTo>
                  <a:pt x="9066859" y="1786554"/>
                </a:lnTo>
                <a:lnTo>
                  <a:pt x="0" y="1786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505333" y="3086100"/>
            <a:ext cx="5301762" cy="6172200"/>
          </a:xfrm>
          <a:custGeom>
            <a:avLst/>
            <a:gdLst/>
            <a:ahLst/>
            <a:cxnLst/>
            <a:rect l="l" t="t" r="r" b="b"/>
            <a:pathLst>
              <a:path w="5301762" h="6172200">
                <a:moveTo>
                  <a:pt x="0" y="0"/>
                </a:moveTo>
                <a:lnTo>
                  <a:pt x="5301762" y="0"/>
                </a:lnTo>
                <a:lnTo>
                  <a:pt x="5301762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9315291" y="4046413"/>
            <a:ext cx="7369524" cy="3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9"/>
              </a:lnSpc>
            </a:pPr>
            <a:r>
              <a:rPr lang="en-US" sz="4460" spc="53">
                <a:solidFill>
                  <a:srgbClr val="425563"/>
                </a:solidFill>
                <a:latin typeface="Frutiger"/>
                <a:ea typeface="Frutiger"/>
                <a:cs typeface="Frutiger"/>
                <a:sym typeface="Frutiger"/>
              </a:rPr>
              <a:t>A dedicated programme of </a:t>
            </a:r>
            <a:r>
              <a:rPr lang="en-US" sz="4460" b="1" spc="53">
                <a:solidFill>
                  <a:srgbClr val="425563"/>
                </a:solidFill>
                <a:latin typeface="Frutiger Bold"/>
                <a:ea typeface="Frutiger Bold"/>
                <a:cs typeface="Frutiger Bold"/>
                <a:sym typeface="Frutiger Bold"/>
              </a:rPr>
              <a:t>Public, Patient and Professional Involvement and Engagement</a:t>
            </a:r>
            <a:r>
              <a:rPr lang="en-US" sz="4460" spc="53">
                <a:solidFill>
                  <a:srgbClr val="425563"/>
                </a:solidFill>
                <a:latin typeface="Frutiger"/>
                <a:ea typeface="Frutiger"/>
                <a:cs typeface="Frutiger"/>
                <a:sym typeface="Frutiger"/>
              </a:rPr>
              <a:t> focused on the use of health and care data in research.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5878" y="-657819"/>
            <a:ext cx="20626910" cy="11602637"/>
          </a:xfrm>
          <a:custGeom>
            <a:avLst/>
            <a:gdLst/>
            <a:ahLst/>
            <a:cxnLst/>
            <a:rect l="l" t="t" r="r" b="b"/>
            <a:pathLst>
              <a:path w="20626910" h="11602637">
                <a:moveTo>
                  <a:pt x="0" y="0"/>
                </a:moveTo>
                <a:lnTo>
                  <a:pt x="20626910" y="0"/>
                </a:lnTo>
                <a:lnTo>
                  <a:pt x="20626910" y="11602638"/>
                </a:lnTo>
                <a:lnTo>
                  <a:pt x="0" y="1160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9999"/>
          </a:blip>
          <a:srcRect/>
          <a:stretch>
            <a:fillRect/>
          </a:stretch>
        </p:blipFill>
        <p:spPr>
          <a:xfrm rot="-1031805">
            <a:off x="-3337434" y="-8740068"/>
            <a:ext cx="23317264" cy="126068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16000"/>
          </a:blip>
          <a:srcRect/>
          <a:stretch>
            <a:fillRect/>
          </a:stretch>
        </p:blipFill>
        <p:spPr>
          <a:xfrm rot="104554">
            <a:off x="-312670" y="-3215251"/>
            <a:ext cx="18913340" cy="939362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-10800000">
            <a:off x="-138101" y="-1134685"/>
            <a:ext cx="18564202" cy="6278185"/>
          </a:xfrm>
          <a:custGeom>
            <a:avLst/>
            <a:gdLst/>
            <a:ahLst/>
            <a:cxnLst/>
            <a:rect l="l" t="t" r="r" b="b"/>
            <a:pathLst>
              <a:path w="18564202" h="6278185">
                <a:moveTo>
                  <a:pt x="0" y="0"/>
                </a:moveTo>
                <a:lnTo>
                  <a:pt x="18564202" y="0"/>
                </a:lnTo>
                <a:lnTo>
                  <a:pt x="18564202" y="6278185"/>
                </a:lnTo>
                <a:lnTo>
                  <a:pt x="0" y="6278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283697" y="896125"/>
            <a:ext cx="15720605" cy="1091875"/>
            <a:chOff x="0" y="0"/>
            <a:chExt cx="2298863" cy="1596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98863" cy="159668"/>
            </a:xfrm>
            <a:custGeom>
              <a:avLst/>
              <a:gdLst/>
              <a:ahLst/>
              <a:cxnLst/>
              <a:rect l="l" t="t" r="r" b="b"/>
              <a:pathLst>
                <a:path w="2298863" h="159668">
                  <a:moveTo>
                    <a:pt x="4925" y="0"/>
                  </a:moveTo>
                  <a:lnTo>
                    <a:pt x="2293938" y="0"/>
                  </a:lnTo>
                  <a:cubicBezTo>
                    <a:pt x="2295245" y="0"/>
                    <a:pt x="2296497" y="519"/>
                    <a:pt x="2297421" y="1442"/>
                  </a:cubicBezTo>
                  <a:cubicBezTo>
                    <a:pt x="2298344" y="2366"/>
                    <a:pt x="2298863" y="3619"/>
                    <a:pt x="2298863" y="4925"/>
                  </a:cubicBezTo>
                  <a:lnTo>
                    <a:pt x="2298863" y="154743"/>
                  </a:lnTo>
                  <a:cubicBezTo>
                    <a:pt x="2298863" y="156049"/>
                    <a:pt x="2298344" y="157302"/>
                    <a:pt x="2297421" y="158225"/>
                  </a:cubicBezTo>
                  <a:cubicBezTo>
                    <a:pt x="2296497" y="159149"/>
                    <a:pt x="2295245" y="159668"/>
                    <a:pt x="2293938" y="159668"/>
                  </a:cubicBezTo>
                  <a:lnTo>
                    <a:pt x="4925" y="159668"/>
                  </a:lnTo>
                  <a:cubicBezTo>
                    <a:pt x="3619" y="159668"/>
                    <a:pt x="2366" y="159149"/>
                    <a:pt x="1442" y="158225"/>
                  </a:cubicBezTo>
                  <a:cubicBezTo>
                    <a:pt x="519" y="157302"/>
                    <a:pt x="0" y="156049"/>
                    <a:pt x="0" y="154743"/>
                  </a:cubicBezTo>
                  <a:lnTo>
                    <a:pt x="0" y="4925"/>
                  </a:lnTo>
                  <a:cubicBezTo>
                    <a:pt x="0" y="3619"/>
                    <a:pt x="519" y="2366"/>
                    <a:pt x="1442" y="1442"/>
                  </a:cubicBezTo>
                  <a:cubicBezTo>
                    <a:pt x="2366" y="519"/>
                    <a:pt x="3619" y="0"/>
                    <a:pt x="49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298863" cy="235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00A499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WAYS TO KNOW MORE HOW YOUR DATA IS USED FOR RESEARCH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3153562" y="4199566"/>
            <a:ext cx="2626671" cy="2626671"/>
          </a:xfrm>
          <a:custGeom>
            <a:avLst/>
            <a:gdLst/>
            <a:ahLst/>
            <a:cxnLst/>
            <a:rect l="l" t="t" r="r" b="b"/>
            <a:pathLst>
              <a:path w="2626671" h="2626671">
                <a:moveTo>
                  <a:pt x="0" y="0"/>
                </a:moveTo>
                <a:lnTo>
                  <a:pt x="2626670" y="0"/>
                </a:lnTo>
                <a:lnTo>
                  <a:pt x="2626670" y="2626670"/>
                </a:lnTo>
                <a:lnTo>
                  <a:pt x="0" y="2626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3044078" y="3388625"/>
            <a:ext cx="2844360" cy="3509751"/>
          </a:xfrm>
          <a:custGeom>
            <a:avLst/>
            <a:gdLst/>
            <a:ahLst/>
            <a:cxnLst/>
            <a:rect l="l" t="t" r="r" b="b"/>
            <a:pathLst>
              <a:path w="2844360" h="3509751">
                <a:moveTo>
                  <a:pt x="0" y="0"/>
                </a:moveTo>
                <a:lnTo>
                  <a:pt x="2844360" y="0"/>
                </a:lnTo>
                <a:lnTo>
                  <a:pt x="2844360" y="3509750"/>
                </a:lnTo>
                <a:lnTo>
                  <a:pt x="0" y="3509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7934969" y="2530925"/>
            <a:ext cx="5942694" cy="1461198"/>
            <a:chOff x="0" y="0"/>
            <a:chExt cx="7923592" cy="1948265"/>
          </a:xfrm>
        </p:grpSpPr>
        <p:sp>
          <p:nvSpPr>
            <p:cNvPr id="12" name="TextBox 12"/>
            <p:cNvSpPr txBox="1"/>
            <p:nvPr/>
          </p:nvSpPr>
          <p:spPr>
            <a:xfrm>
              <a:off x="1525945" y="154390"/>
              <a:ext cx="6397647" cy="179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4499" b="1">
                  <a:solidFill>
                    <a:srgbClr val="FFFFF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Join our workshops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964453" cy="1688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079"/>
                </a:lnSpc>
              </a:pPr>
              <a:r>
                <a:rPr lang="en-US" sz="83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934969" y="4455537"/>
            <a:ext cx="5942694" cy="1375926"/>
            <a:chOff x="0" y="0"/>
            <a:chExt cx="7923592" cy="1834569"/>
          </a:xfrm>
        </p:grpSpPr>
        <p:sp>
          <p:nvSpPr>
            <p:cNvPr id="15" name="TextBox 15"/>
            <p:cNvSpPr txBox="1"/>
            <p:nvPr/>
          </p:nvSpPr>
          <p:spPr>
            <a:xfrm>
              <a:off x="1743795" y="60380"/>
              <a:ext cx="6179796" cy="1774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96"/>
                </a:lnSpc>
              </a:pPr>
              <a:r>
                <a:rPr lang="en-US" sz="4414" b="1">
                  <a:solidFill>
                    <a:srgbClr val="FFFFF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Become a PPIE Group member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961784" cy="1630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736"/>
                </a:lnSpc>
              </a:pPr>
              <a:r>
                <a:rPr lang="en-US" sz="8113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05719" y="6463771"/>
            <a:ext cx="5748765" cy="1371600"/>
            <a:chOff x="0" y="0"/>
            <a:chExt cx="7665020" cy="1828800"/>
          </a:xfrm>
        </p:grpSpPr>
        <p:sp>
          <p:nvSpPr>
            <p:cNvPr id="18" name="TextBox 18"/>
            <p:cNvSpPr txBox="1"/>
            <p:nvPr/>
          </p:nvSpPr>
          <p:spPr>
            <a:xfrm>
              <a:off x="1586828" y="0"/>
              <a:ext cx="6078193" cy="182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00"/>
                </a:lnSpc>
              </a:pPr>
              <a:r>
                <a:rPr lang="en-US" sz="4500" b="1">
                  <a:solidFill>
                    <a:srgbClr val="FFFFF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Contact us if you have questions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50188"/>
              <a:ext cx="857158" cy="1609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608"/>
                </a:lnSpc>
              </a:pPr>
              <a:r>
                <a:rPr lang="en-US" sz="8007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3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6248" y="8745200"/>
            <a:ext cx="8607752" cy="1129729"/>
            <a:chOff x="0" y="0"/>
            <a:chExt cx="11477003" cy="1506305"/>
          </a:xfrm>
        </p:grpSpPr>
        <p:sp>
          <p:nvSpPr>
            <p:cNvPr id="21" name="Freeform 21"/>
            <p:cNvSpPr/>
            <p:nvPr/>
          </p:nvSpPr>
          <p:spPr>
            <a:xfrm>
              <a:off x="0" y="114964"/>
              <a:ext cx="744171" cy="572335"/>
            </a:xfrm>
            <a:custGeom>
              <a:avLst/>
              <a:gdLst/>
              <a:ahLst/>
              <a:cxnLst/>
              <a:rect l="l" t="t" r="r" b="b"/>
              <a:pathLst>
                <a:path w="744171" h="572335">
                  <a:moveTo>
                    <a:pt x="0" y="0"/>
                  </a:moveTo>
                  <a:lnTo>
                    <a:pt x="744171" y="0"/>
                  </a:lnTo>
                  <a:lnTo>
                    <a:pt x="744171" y="572335"/>
                  </a:lnTo>
                  <a:lnTo>
                    <a:pt x="0" y="572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84182" y="9525"/>
              <a:ext cx="7383041" cy="64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8"/>
                </a:lnSpc>
              </a:pPr>
              <a:r>
                <a:rPr lang="en-US" sz="3271" b="1">
                  <a:solidFill>
                    <a:srgbClr val="FFFFF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E-mail Address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45107" y="857035"/>
              <a:ext cx="10231895" cy="649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8"/>
                </a:lnSpc>
              </a:pPr>
              <a:r>
                <a:rPr lang="en-US" sz="3271" u="sng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  <a:hlinkClick r:id="rId14" tooltip="mailto:YHSDE@bthft.nhs.uk"/>
                </a:rPr>
                <a:t>YHSDE@bthft.nhs.uk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61968" y="8685196"/>
            <a:ext cx="6628646" cy="1090855"/>
            <a:chOff x="0" y="0"/>
            <a:chExt cx="8838195" cy="14544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86115" cy="886115"/>
            </a:xfrm>
            <a:custGeom>
              <a:avLst/>
              <a:gdLst/>
              <a:ahLst/>
              <a:cxnLst/>
              <a:rect l="l" t="t" r="r" b="b"/>
              <a:pathLst>
                <a:path w="886115" h="886115">
                  <a:moveTo>
                    <a:pt x="0" y="0"/>
                  </a:moveTo>
                  <a:lnTo>
                    <a:pt x="886115" y="0"/>
                  </a:lnTo>
                  <a:lnTo>
                    <a:pt x="886115" y="886115"/>
                  </a:lnTo>
                  <a:lnTo>
                    <a:pt x="0" y="88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16079" y="805252"/>
              <a:ext cx="5218960" cy="649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28"/>
                </a:lnSpc>
              </a:pPr>
              <a:r>
                <a:rPr lang="en-US" sz="3271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@YorksHumberSDE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55154" y="83697"/>
              <a:ext cx="7383041" cy="649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8"/>
                </a:lnSpc>
              </a:pPr>
              <a:r>
                <a:rPr lang="en-US" sz="3271" b="1">
                  <a:solidFill>
                    <a:srgbClr val="FFFFF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X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015245" y="3321950"/>
            <a:ext cx="2873193" cy="58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6"/>
              </a:lnSpc>
            </a:pPr>
            <a:r>
              <a:rPr lang="en-US" sz="3469" b="1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WEBSITE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880102" y="8745200"/>
            <a:ext cx="7072813" cy="1030851"/>
            <a:chOff x="0" y="0"/>
            <a:chExt cx="9430418" cy="137446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27872" cy="1070904"/>
            </a:xfrm>
            <a:custGeom>
              <a:avLst/>
              <a:gdLst/>
              <a:ahLst/>
              <a:cxnLst/>
              <a:rect l="l" t="t" r="r" b="b"/>
              <a:pathLst>
                <a:path w="1427872" h="1070904">
                  <a:moveTo>
                    <a:pt x="0" y="0"/>
                  </a:moveTo>
                  <a:lnTo>
                    <a:pt x="1427872" y="0"/>
                  </a:lnTo>
                  <a:lnTo>
                    <a:pt x="1427872" y="1070904"/>
                  </a:lnTo>
                  <a:lnTo>
                    <a:pt x="0" y="1070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655061" y="725091"/>
              <a:ext cx="7775357" cy="649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28"/>
                </a:lnSpc>
              </a:pPr>
              <a:r>
                <a:rPr lang="en-US" sz="3271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@yorkshumbersde.bsky.social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688990" y="9525"/>
              <a:ext cx="7383041" cy="649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8"/>
                </a:lnSpc>
              </a:pPr>
              <a:r>
                <a:rPr lang="en-US" sz="3271" b="1">
                  <a:solidFill>
                    <a:srgbClr val="FFFFF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BlueSky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75878" y="-657819"/>
            <a:ext cx="20626910" cy="11602637"/>
          </a:xfrm>
          <a:custGeom>
            <a:avLst/>
            <a:gdLst/>
            <a:ahLst/>
            <a:cxnLst/>
            <a:rect l="l" t="t" r="r" b="b"/>
            <a:pathLst>
              <a:path w="20626910" h="11602637">
                <a:moveTo>
                  <a:pt x="0" y="0"/>
                </a:moveTo>
                <a:lnTo>
                  <a:pt x="20626910" y="0"/>
                </a:lnTo>
                <a:lnTo>
                  <a:pt x="20626910" y="11602638"/>
                </a:lnTo>
                <a:lnTo>
                  <a:pt x="0" y="1160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9999"/>
          </a:blip>
          <a:srcRect/>
          <a:stretch>
            <a:fillRect/>
          </a:stretch>
        </p:blipFill>
        <p:spPr>
          <a:xfrm rot="-1031805">
            <a:off x="-3337434" y="-8740068"/>
            <a:ext cx="23317264" cy="126068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16000"/>
          </a:blip>
          <a:srcRect/>
          <a:stretch>
            <a:fillRect/>
          </a:stretch>
        </p:blipFill>
        <p:spPr>
          <a:xfrm rot="104554">
            <a:off x="-312670" y="-3215251"/>
            <a:ext cx="18913340" cy="939362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-10800000">
            <a:off x="-138101" y="-1134685"/>
            <a:ext cx="18564202" cy="6278185"/>
          </a:xfrm>
          <a:custGeom>
            <a:avLst/>
            <a:gdLst/>
            <a:ahLst/>
            <a:cxnLst/>
            <a:rect l="l" t="t" r="r" b="b"/>
            <a:pathLst>
              <a:path w="18564202" h="6278185">
                <a:moveTo>
                  <a:pt x="0" y="0"/>
                </a:moveTo>
                <a:lnTo>
                  <a:pt x="18564202" y="0"/>
                </a:lnTo>
                <a:lnTo>
                  <a:pt x="18564202" y="6278185"/>
                </a:lnTo>
                <a:lnTo>
                  <a:pt x="0" y="6278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283697" y="896125"/>
            <a:ext cx="15720605" cy="1091875"/>
            <a:chOff x="0" y="0"/>
            <a:chExt cx="2298863" cy="1596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98863" cy="159668"/>
            </a:xfrm>
            <a:custGeom>
              <a:avLst/>
              <a:gdLst/>
              <a:ahLst/>
              <a:cxnLst/>
              <a:rect l="l" t="t" r="r" b="b"/>
              <a:pathLst>
                <a:path w="2298863" h="159668">
                  <a:moveTo>
                    <a:pt x="4925" y="0"/>
                  </a:moveTo>
                  <a:lnTo>
                    <a:pt x="2293938" y="0"/>
                  </a:lnTo>
                  <a:cubicBezTo>
                    <a:pt x="2295245" y="0"/>
                    <a:pt x="2296497" y="519"/>
                    <a:pt x="2297421" y="1442"/>
                  </a:cubicBezTo>
                  <a:cubicBezTo>
                    <a:pt x="2298344" y="2366"/>
                    <a:pt x="2298863" y="3619"/>
                    <a:pt x="2298863" y="4925"/>
                  </a:cubicBezTo>
                  <a:lnTo>
                    <a:pt x="2298863" y="154743"/>
                  </a:lnTo>
                  <a:cubicBezTo>
                    <a:pt x="2298863" y="156049"/>
                    <a:pt x="2298344" y="157302"/>
                    <a:pt x="2297421" y="158225"/>
                  </a:cubicBezTo>
                  <a:cubicBezTo>
                    <a:pt x="2296497" y="159149"/>
                    <a:pt x="2295245" y="159668"/>
                    <a:pt x="2293938" y="159668"/>
                  </a:cubicBezTo>
                  <a:lnTo>
                    <a:pt x="4925" y="159668"/>
                  </a:lnTo>
                  <a:cubicBezTo>
                    <a:pt x="3619" y="159668"/>
                    <a:pt x="2366" y="159149"/>
                    <a:pt x="1442" y="158225"/>
                  </a:cubicBezTo>
                  <a:cubicBezTo>
                    <a:pt x="519" y="157302"/>
                    <a:pt x="0" y="156049"/>
                    <a:pt x="0" y="154743"/>
                  </a:cubicBezTo>
                  <a:lnTo>
                    <a:pt x="0" y="4925"/>
                  </a:lnTo>
                  <a:cubicBezTo>
                    <a:pt x="0" y="3619"/>
                    <a:pt x="519" y="2366"/>
                    <a:pt x="1442" y="1442"/>
                  </a:cubicBezTo>
                  <a:cubicBezTo>
                    <a:pt x="2366" y="519"/>
                    <a:pt x="3619" y="0"/>
                    <a:pt x="49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298863" cy="235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19"/>
                </a:lnSpc>
              </a:pPr>
              <a:r>
                <a:rPr lang="en-US" sz="3799" b="1">
                  <a:solidFill>
                    <a:srgbClr val="00A499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WAYS TO CHECK AVAILABLE DATASETS &amp; APPLY FOR DATA ACCESS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3153562" y="4199566"/>
            <a:ext cx="2626671" cy="2626671"/>
          </a:xfrm>
          <a:custGeom>
            <a:avLst/>
            <a:gdLst/>
            <a:ahLst/>
            <a:cxnLst/>
            <a:rect l="l" t="t" r="r" b="b"/>
            <a:pathLst>
              <a:path w="2626671" h="2626671">
                <a:moveTo>
                  <a:pt x="0" y="0"/>
                </a:moveTo>
                <a:lnTo>
                  <a:pt x="2626670" y="0"/>
                </a:lnTo>
                <a:lnTo>
                  <a:pt x="2626670" y="2626670"/>
                </a:lnTo>
                <a:lnTo>
                  <a:pt x="0" y="2626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3044078" y="3388625"/>
            <a:ext cx="2844360" cy="3509751"/>
          </a:xfrm>
          <a:custGeom>
            <a:avLst/>
            <a:gdLst/>
            <a:ahLst/>
            <a:cxnLst/>
            <a:rect l="l" t="t" r="r" b="b"/>
            <a:pathLst>
              <a:path w="2844360" h="3509751">
                <a:moveTo>
                  <a:pt x="0" y="0"/>
                </a:moveTo>
                <a:lnTo>
                  <a:pt x="2844360" y="0"/>
                </a:lnTo>
                <a:lnTo>
                  <a:pt x="2844360" y="3509750"/>
                </a:lnTo>
                <a:lnTo>
                  <a:pt x="0" y="3509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9144000" y="3657978"/>
            <a:ext cx="7250985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 b="1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Browse the data products on our website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34969" y="3648453"/>
            <a:ext cx="723340" cy="1266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79"/>
              </a:lnSpc>
            </a:pPr>
            <a:r>
              <a:rPr lang="en-US" sz="8399" b="1">
                <a:solidFill>
                  <a:srgbClr val="FFFFFF"/>
                </a:solidFill>
                <a:latin typeface="Frutiger Heavy"/>
                <a:ea typeface="Frutiger Heavy"/>
                <a:cs typeface="Frutiger Heavy"/>
                <a:sym typeface="Frutiger Heavy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6176404"/>
            <a:ext cx="6623175" cy="132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6"/>
              </a:lnSpc>
            </a:pPr>
            <a:r>
              <a:rPr lang="en-US" sz="4414" b="1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Make an enquiry to access the datasets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34969" y="6147808"/>
            <a:ext cx="847767" cy="1223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36"/>
              </a:lnSpc>
            </a:pPr>
            <a:r>
              <a:rPr lang="en-US" sz="8113" b="1">
                <a:solidFill>
                  <a:srgbClr val="FFFFFF"/>
                </a:solidFill>
                <a:latin typeface="Frutiger Heavy"/>
                <a:ea typeface="Frutiger Heavy"/>
                <a:cs typeface="Frutiger Heavy"/>
                <a:sym typeface="Frutiger Heavy"/>
              </a:rPr>
              <a:t>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6248" y="8745200"/>
            <a:ext cx="8607752" cy="1129729"/>
            <a:chOff x="0" y="0"/>
            <a:chExt cx="11477003" cy="1506305"/>
          </a:xfrm>
        </p:grpSpPr>
        <p:sp>
          <p:nvSpPr>
            <p:cNvPr id="16" name="Freeform 16"/>
            <p:cNvSpPr/>
            <p:nvPr/>
          </p:nvSpPr>
          <p:spPr>
            <a:xfrm>
              <a:off x="0" y="114964"/>
              <a:ext cx="744171" cy="572335"/>
            </a:xfrm>
            <a:custGeom>
              <a:avLst/>
              <a:gdLst/>
              <a:ahLst/>
              <a:cxnLst/>
              <a:rect l="l" t="t" r="r" b="b"/>
              <a:pathLst>
                <a:path w="744171" h="572335">
                  <a:moveTo>
                    <a:pt x="0" y="0"/>
                  </a:moveTo>
                  <a:lnTo>
                    <a:pt x="744171" y="0"/>
                  </a:lnTo>
                  <a:lnTo>
                    <a:pt x="744171" y="572335"/>
                  </a:lnTo>
                  <a:lnTo>
                    <a:pt x="0" y="572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84182" y="9525"/>
              <a:ext cx="7383041" cy="649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8"/>
                </a:lnSpc>
              </a:pPr>
              <a:r>
                <a:rPr lang="en-US" sz="3271" b="1">
                  <a:solidFill>
                    <a:srgbClr val="FFFFF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E-mail Address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45107" y="857035"/>
              <a:ext cx="10231895" cy="649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8"/>
                </a:lnSpc>
              </a:pPr>
              <a:r>
                <a:rPr lang="en-US" sz="3271" u="sng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  <a:hlinkClick r:id="rId14" tooltip="mailto:YHSDE@bthft.nhs.uk"/>
                </a:rPr>
                <a:t>YHSDE@bthft.nhs.uk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561968" y="8685196"/>
            <a:ext cx="6628646" cy="1090855"/>
            <a:chOff x="0" y="0"/>
            <a:chExt cx="8838195" cy="14544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86115" cy="886115"/>
            </a:xfrm>
            <a:custGeom>
              <a:avLst/>
              <a:gdLst/>
              <a:ahLst/>
              <a:cxnLst/>
              <a:rect l="l" t="t" r="r" b="b"/>
              <a:pathLst>
                <a:path w="886115" h="886115">
                  <a:moveTo>
                    <a:pt x="0" y="0"/>
                  </a:moveTo>
                  <a:lnTo>
                    <a:pt x="886115" y="0"/>
                  </a:lnTo>
                  <a:lnTo>
                    <a:pt x="886115" y="886115"/>
                  </a:lnTo>
                  <a:lnTo>
                    <a:pt x="0" y="88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316079" y="805252"/>
              <a:ext cx="5218960" cy="649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28"/>
                </a:lnSpc>
              </a:pPr>
              <a:r>
                <a:rPr lang="en-US" sz="3271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@YorksHumberSDE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55154" y="83697"/>
              <a:ext cx="7383041" cy="649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8"/>
                </a:lnSpc>
              </a:pPr>
              <a:r>
                <a:rPr lang="en-US" sz="3271" b="1">
                  <a:solidFill>
                    <a:srgbClr val="FFFFF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X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015245" y="3321950"/>
            <a:ext cx="2873193" cy="58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6"/>
              </a:lnSpc>
            </a:pPr>
            <a:r>
              <a:rPr lang="en-US" sz="3469" b="1">
                <a:solidFill>
                  <a:srgbClr val="FFFFFF"/>
                </a:solidFill>
                <a:latin typeface="Frutiger Bold"/>
                <a:ea typeface="Frutiger Bold"/>
                <a:cs typeface="Frutiger Bold"/>
                <a:sym typeface="Frutiger Bold"/>
              </a:rPr>
              <a:t>WEBSITE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880102" y="8745200"/>
            <a:ext cx="7072813" cy="1030851"/>
            <a:chOff x="0" y="0"/>
            <a:chExt cx="9430418" cy="137446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27872" cy="1070904"/>
            </a:xfrm>
            <a:custGeom>
              <a:avLst/>
              <a:gdLst/>
              <a:ahLst/>
              <a:cxnLst/>
              <a:rect l="l" t="t" r="r" b="b"/>
              <a:pathLst>
                <a:path w="1427872" h="1070904">
                  <a:moveTo>
                    <a:pt x="0" y="0"/>
                  </a:moveTo>
                  <a:lnTo>
                    <a:pt x="1427872" y="0"/>
                  </a:lnTo>
                  <a:lnTo>
                    <a:pt x="1427872" y="1070904"/>
                  </a:lnTo>
                  <a:lnTo>
                    <a:pt x="0" y="1070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55061" y="725091"/>
              <a:ext cx="7775357" cy="649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28"/>
                </a:lnSpc>
              </a:pPr>
              <a:r>
                <a:rPr lang="en-US" sz="3271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@yorkshumbersde.bsky.social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688990" y="9525"/>
              <a:ext cx="7383041" cy="649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28"/>
                </a:lnSpc>
              </a:pPr>
              <a:r>
                <a:rPr lang="en-US" sz="3271" b="1">
                  <a:solidFill>
                    <a:srgbClr val="FFFFF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BlueSky</a:t>
              </a: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183</Words>
  <Application>Microsoft Office PowerPoint</Application>
  <PresentationFormat>Custom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Frutiger Bold</vt:lpstr>
      <vt:lpstr>Calibri</vt:lpstr>
      <vt:lpstr>Frutiger Heavy</vt:lpstr>
      <vt:lpstr>Frutiger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Screensavers Animated Presentation</dc:title>
  <cp:lastModifiedBy>Dasha Zakharets</cp:lastModifiedBy>
  <cp:revision>2</cp:revision>
  <dcterms:created xsi:type="dcterms:W3CDTF">2006-08-16T00:00:00Z</dcterms:created>
  <dcterms:modified xsi:type="dcterms:W3CDTF">2025-09-30T06:59:13Z</dcterms:modified>
  <dc:identifier>DAGhtREjkVI</dc:identifier>
</cp:coreProperties>
</file>